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2" r:id="rId2"/>
    <p:sldId id="256" r:id="rId3"/>
    <p:sldId id="258" r:id="rId4"/>
    <p:sldId id="257" r:id="rId5"/>
    <p:sldId id="261" r:id="rId6"/>
    <p:sldId id="259" r:id="rId7"/>
    <p:sldId id="263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534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FE319-2CA0-4D6C-8173-71CF8EF74CB3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8015A8-62D3-4B55-A2C7-4F41CB0777F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boastful</a:t>
            </a:r>
            <a:r>
              <a:rPr lang="cs-CZ" dirty="0" smtClean="0"/>
              <a:t> – vychloubačný;</a:t>
            </a:r>
            <a:r>
              <a:rPr lang="cs-CZ" baseline="0" dirty="0" smtClean="0"/>
              <a:t> </a:t>
            </a:r>
            <a:r>
              <a:rPr lang="en-GB" dirty="0" smtClean="0"/>
              <a:t>narrow-minded</a:t>
            </a:r>
            <a:r>
              <a:rPr lang="cs-CZ" dirty="0" smtClean="0"/>
              <a:t> – netolerantní; </a:t>
            </a:r>
            <a:r>
              <a:rPr lang="en-GB" dirty="0" smtClean="0"/>
              <a:t>obstinate</a:t>
            </a:r>
            <a:r>
              <a:rPr lang="cs-CZ" dirty="0" smtClean="0"/>
              <a:t> – umíněný;</a:t>
            </a:r>
            <a:r>
              <a:rPr lang="en-GB" dirty="0" smtClean="0"/>
              <a:t> vain</a:t>
            </a:r>
            <a:r>
              <a:rPr lang="cs-CZ" dirty="0" smtClean="0"/>
              <a:t> – nafoukaný,</a:t>
            </a:r>
            <a:r>
              <a:rPr lang="cs-CZ" baseline="0" dirty="0" smtClean="0"/>
              <a:t> </a:t>
            </a:r>
            <a:r>
              <a:rPr lang="cs-CZ" dirty="0" smtClean="0"/>
              <a:t>domýšlivý;</a:t>
            </a:r>
            <a:r>
              <a:rPr lang="en-GB" dirty="0" smtClean="0"/>
              <a:t> self-centred</a:t>
            </a:r>
            <a:r>
              <a:rPr lang="cs-CZ" dirty="0" smtClean="0"/>
              <a:t> – sobecký;</a:t>
            </a:r>
            <a:r>
              <a:rPr lang="en-GB" dirty="0" smtClean="0"/>
              <a:t> fussy</a:t>
            </a:r>
            <a:r>
              <a:rPr lang="cs-CZ" dirty="0" smtClean="0"/>
              <a:t> – malicherný, úzkostlivý;</a:t>
            </a:r>
            <a:r>
              <a:rPr lang="en-GB" dirty="0" smtClean="0"/>
              <a:t> vicious</a:t>
            </a:r>
            <a:r>
              <a:rPr lang="cs-CZ" dirty="0" smtClean="0"/>
              <a:t> – zlý;</a:t>
            </a:r>
            <a:r>
              <a:rPr lang="en-GB" dirty="0" smtClean="0"/>
              <a:t> cowardly</a:t>
            </a:r>
            <a:r>
              <a:rPr lang="cs-CZ" dirty="0" smtClean="0"/>
              <a:t> – zbabělý;</a:t>
            </a:r>
            <a:r>
              <a:rPr lang="en-GB" dirty="0" smtClean="0"/>
              <a:t> spiteful</a:t>
            </a:r>
            <a:r>
              <a:rPr lang="cs-CZ" dirty="0" smtClean="0"/>
              <a:t> – zlomyslný;</a:t>
            </a:r>
            <a:r>
              <a:rPr lang="en-GB" dirty="0" smtClean="0"/>
              <a:t> malicious</a:t>
            </a:r>
            <a:r>
              <a:rPr lang="cs-CZ" dirty="0" smtClean="0"/>
              <a:t> – zákeřný, lstivý;</a:t>
            </a:r>
            <a:r>
              <a:rPr lang="en-GB" dirty="0" smtClean="0"/>
              <a:t> timid</a:t>
            </a:r>
            <a:r>
              <a:rPr lang="cs-CZ" dirty="0" smtClean="0"/>
              <a:t> – bázlivý;</a:t>
            </a:r>
            <a:r>
              <a:rPr lang="en-GB" dirty="0" smtClean="0"/>
              <a:t> excitable</a:t>
            </a:r>
            <a:r>
              <a:rPr lang="cs-CZ" dirty="0" smtClean="0"/>
              <a:t> – vznětlivý;</a:t>
            </a:r>
            <a:r>
              <a:rPr lang="en-GB" dirty="0" smtClean="0"/>
              <a:t> indecisive</a:t>
            </a:r>
            <a:r>
              <a:rPr lang="cs-CZ" dirty="0" smtClean="0"/>
              <a:t> – váhavý, nerozhodný;</a:t>
            </a:r>
            <a:r>
              <a:rPr lang="en-GB" dirty="0" smtClean="0"/>
              <a:t> gullible</a:t>
            </a:r>
            <a:r>
              <a:rPr lang="cs-CZ" dirty="0" smtClean="0"/>
              <a:t> – lehkověrný, důvěřivý;</a:t>
            </a:r>
            <a:r>
              <a:rPr lang="en-GB" dirty="0" smtClean="0"/>
              <a:t> ruthless</a:t>
            </a:r>
            <a:r>
              <a:rPr lang="cs-CZ" dirty="0" smtClean="0"/>
              <a:t> – bezcitný</a:t>
            </a: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015A8-62D3-4B55-A2C7-4F41CB0777F2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easy-going</a:t>
            </a:r>
            <a:r>
              <a:rPr lang="cs-CZ" dirty="0" smtClean="0"/>
              <a:t> – bezstarostný; </a:t>
            </a:r>
            <a:r>
              <a:rPr lang="en-GB" dirty="0" smtClean="0"/>
              <a:t>self-confident</a:t>
            </a:r>
            <a:r>
              <a:rPr lang="cs-CZ" dirty="0" smtClean="0"/>
              <a:t> – sebevědomý;</a:t>
            </a:r>
            <a:r>
              <a:rPr lang="en-GB" dirty="0" smtClean="0"/>
              <a:t> demanding</a:t>
            </a:r>
            <a:r>
              <a:rPr lang="cs-CZ" baseline="0" dirty="0" smtClean="0"/>
              <a:t> – náročný; </a:t>
            </a:r>
            <a:r>
              <a:rPr lang="en-GB" dirty="0" smtClean="0"/>
              <a:t>self-assured</a:t>
            </a:r>
            <a:r>
              <a:rPr lang="cs-CZ" baseline="0" dirty="0" smtClean="0"/>
              <a:t> – sebejistý; </a:t>
            </a:r>
            <a:r>
              <a:rPr lang="en-GB" noProof="0" dirty="0" smtClean="0"/>
              <a:t>obedient</a:t>
            </a:r>
            <a:r>
              <a:rPr lang="cs-CZ" dirty="0" smtClean="0"/>
              <a:t> – poslušný; </a:t>
            </a:r>
            <a:r>
              <a:rPr lang="en-GB" dirty="0" smtClean="0"/>
              <a:t>obstinate</a:t>
            </a:r>
            <a:r>
              <a:rPr lang="cs-CZ" dirty="0" smtClean="0"/>
              <a:t> – tvrdohlavý;</a:t>
            </a:r>
            <a:r>
              <a:rPr lang="en-GB" dirty="0" smtClean="0"/>
              <a:t> secretive </a:t>
            </a:r>
            <a:r>
              <a:rPr lang="cs-CZ" dirty="0" smtClean="0"/>
              <a:t>– rezervovaný, uzavřený;</a:t>
            </a:r>
            <a:r>
              <a:rPr lang="cs-CZ" baseline="0" dirty="0" smtClean="0"/>
              <a:t> </a:t>
            </a:r>
            <a:r>
              <a:rPr lang="en-GB" dirty="0" smtClean="0"/>
              <a:t>passionate</a:t>
            </a:r>
            <a:r>
              <a:rPr lang="cs-CZ" dirty="0" smtClean="0"/>
              <a:t> – vášnivý, náruživý, zanícený</a:t>
            </a: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015A8-62D3-4B55-A2C7-4F41CB0777F2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affectionate</a:t>
            </a:r>
            <a:r>
              <a:rPr lang="cs-CZ" baseline="0" dirty="0" smtClean="0"/>
              <a:t> – něžný, oddaný;</a:t>
            </a:r>
            <a:r>
              <a:rPr lang="en-GB" dirty="0" smtClean="0"/>
              <a:t> fair-minded</a:t>
            </a:r>
            <a:r>
              <a:rPr lang="cs-CZ" dirty="0" smtClean="0"/>
              <a:t> – spravedlivý, čestný;</a:t>
            </a:r>
            <a:r>
              <a:rPr lang="en-GB" dirty="0" smtClean="0"/>
              <a:t> modest</a:t>
            </a:r>
            <a:r>
              <a:rPr lang="cs-CZ" dirty="0" smtClean="0"/>
              <a:t> – skromný, slušný;</a:t>
            </a:r>
            <a:r>
              <a:rPr lang="en-GB" dirty="0" smtClean="0"/>
              <a:t> dedicated</a:t>
            </a:r>
            <a:r>
              <a:rPr lang="cs-CZ" dirty="0" smtClean="0"/>
              <a:t> – oddaný;</a:t>
            </a:r>
            <a:r>
              <a:rPr lang="en-GB" dirty="0" smtClean="0"/>
              <a:t> considerate </a:t>
            </a:r>
            <a:r>
              <a:rPr lang="cs-CZ" dirty="0" smtClean="0"/>
              <a:t>– starostlivý, ohleduplný; </a:t>
            </a:r>
            <a:r>
              <a:rPr lang="en-GB" dirty="0" smtClean="0"/>
              <a:t>thoughtful</a:t>
            </a:r>
            <a:r>
              <a:rPr lang="cs-CZ" dirty="0" smtClean="0"/>
              <a:t> – přemýšlivý, pozorný; </a:t>
            </a:r>
            <a:r>
              <a:rPr lang="en-GB" dirty="0" smtClean="0"/>
              <a:t>outgoing</a:t>
            </a:r>
            <a:r>
              <a:rPr lang="cs-CZ" dirty="0" smtClean="0"/>
              <a:t> – výjimečný;</a:t>
            </a:r>
            <a:r>
              <a:rPr lang="cs-CZ" baseline="0" dirty="0" smtClean="0"/>
              <a:t> </a:t>
            </a:r>
            <a:r>
              <a:rPr lang="en-GB" dirty="0" smtClean="0"/>
              <a:t>sensible</a:t>
            </a:r>
            <a:r>
              <a:rPr lang="cs-CZ" dirty="0" smtClean="0"/>
              <a:t> – citlivý;</a:t>
            </a:r>
            <a:r>
              <a:rPr lang="en-GB" dirty="0" smtClean="0"/>
              <a:t> determined</a:t>
            </a:r>
            <a:r>
              <a:rPr lang="cs-CZ" dirty="0" smtClean="0"/>
              <a:t> – rozhodný;</a:t>
            </a:r>
            <a:r>
              <a:rPr lang="en-GB" dirty="0" smtClean="0"/>
              <a:t> courageous</a:t>
            </a:r>
            <a:r>
              <a:rPr lang="cs-CZ" dirty="0" smtClean="0"/>
              <a:t> – odvážný;</a:t>
            </a:r>
            <a:r>
              <a:rPr lang="en-GB" dirty="0" smtClean="0"/>
              <a:t> candid</a:t>
            </a:r>
            <a:r>
              <a:rPr lang="cs-CZ" dirty="0" smtClean="0"/>
              <a:t> – nestranný, upřímný</a:t>
            </a: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015A8-62D3-4B55-A2C7-4F41CB0777F2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2B9-6026-4C1A-9200-AF3C7678F31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76AE7-A7C0-4555-BF12-E9F20F1BED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2B9-6026-4C1A-9200-AF3C7678F31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76AE7-A7C0-4555-BF12-E9F20F1BED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2B9-6026-4C1A-9200-AF3C7678F31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76AE7-A7C0-4555-BF12-E9F20F1BED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2B9-6026-4C1A-9200-AF3C7678F31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76AE7-A7C0-4555-BF12-E9F20F1BED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2B9-6026-4C1A-9200-AF3C7678F31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76AE7-A7C0-4555-BF12-E9F20F1BED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2B9-6026-4C1A-9200-AF3C7678F31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76AE7-A7C0-4555-BF12-E9F20F1BED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2B9-6026-4C1A-9200-AF3C7678F31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76AE7-A7C0-4555-BF12-E9F20F1BED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2B9-6026-4C1A-9200-AF3C7678F31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76AE7-A7C0-4555-BF12-E9F20F1BED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2B9-6026-4C1A-9200-AF3C7678F31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76AE7-A7C0-4555-BF12-E9F20F1BED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2B9-6026-4C1A-9200-AF3C7678F31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76AE7-A7C0-4555-BF12-E9F20F1BED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E2B9-6026-4C1A-9200-AF3C7678F31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76AE7-A7C0-4555-BF12-E9F20F1BED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7E2B9-6026-4C1A-9200-AF3C7678F31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76AE7-A7C0-4555-BF12-E9F20F1BED8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780928"/>
            <a:ext cx="8460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školy: Střední zdravotnická škola a vyšší odborná škola zdravotnická Karlovy Vary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Číslo projektu: CZ.1.07/1.5.00/34.0953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Vzdělávací materiál: Charakter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Šablona III/2 Inovace a zkvalitnění výuky prostřednictvím ICT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materiálu: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VY_32_INOVACE_ANJ.2.0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Datum tvorby: 2.3.2014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Vyučovací předmět, ročník, obor: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ANJ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2. ročník, všechny obory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Autor: Mgr. Ilona Kopšová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Anotace: DUM využívá ICT při výuce, motivuje a aktivuje žáky. Inovuje a zkvalitňuje výuku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anglického jazyka. Rozšiřuje a procvičuje slovní zásobu na téma charakter osobnosti.</a:t>
            </a:r>
          </a:p>
        </p:txBody>
      </p:sp>
      <p:pic>
        <p:nvPicPr>
          <p:cNvPr id="3" name="Obrázek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FF0066"/>
                </a:solidFill>
              </a:rPr>
              <a:t>Character</a:t>
            </a:r>
            <a:r>
              <a:rPr lang="en-GB" sz="4800" b="1" dirty="0" smtClean="0">
                <a:solidFill>
                  <a:srgbClr val="FF0066"/>
                </a:solidFill>
              </a:rPr>
              <a:t> </a:t>
            </a:r>
            <a:r>
              <a:rPr lang="en-GB" sz="3600" b="1" dirty="0" smtClean="0">
                <a:solidFill>
                  <a:srgbClr val="FF0066"/>
                </a:solidFill>
              </a:rPr>
              <a:t>and</a:t>
            </a:r>
            <a:r>
              <a:rPr lang="en-GB" sz="4800" b="1" dirty="0" smtClean="0">
                <a:solidFill>
                  <a:srgbClr val="FF0066"/>
                </a:solidFill>
              </a:rPr>
              <a:t> </a:t>
            </a:r>
            <a:r>
              <a:rPr lang="en-GB" sz="3600" b="1" dirty="0" smtClean="0">
                <a:solidFill>
                  <a:srgbClr val="FF0066"/>
                </a:solidFill>
              </a:rPr>
              <a:t>Personality</a:t>
            </a:r>
            <a:br>
              <a:rPr lang="en-GB" sz="3600" b="1" dirty="0" smtClean="0">
                <a:solidFill>
                  <a:srgbClr val="FF0066"/>
                </a:solidFill>
              </a:rPr>
            </a:br>
            <a:r>
              <a:rPr lang="en-GB" sz="3600" b="1" dirty="0" smtClean="0">
                <a:solidFill>
                  <a:srgbClr val="FF0066"/>
                </a:solidFill>
              </a:rPr>
              <a:t>Are these traits positive or negative?</a:t>
            </a:r>
            <a:endParaRPr lang="en-GB" sz="4800" b="1" dirty="0">
              <a:solidFill>
                <a:srgbClr val="FF006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67544" y="2132856"/>
            <a:ext cx="403860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arrogant</a:t>
            </a:r>
          </a:p>
          <a:p>
            <a:r>
              <a:rPr lang="en-GB" dirty="0" smtClean="0"/>
              <a:t>self-centred</a:t>
            </a:r>
          </a:p>
          <a:p>
            <a:r>
              <a:rPr lang="en-GB" dirty="0" smtClean="0"/>
              <a:t>fussy</a:t>
            </a:r>
          </a:p>
          <a:p>
            <a:r>
              <a:rPr lang="en-GB" dirty="0" smtClean="0"/>
              <a:t>unreliable</a:t>
            </a:r>
          </a:p>
          <a:p>
            <a:r>
              <a:rPr lang="en-GB" dirty="0" smtClean="0"/>
              <a:t>vicious</a:t>
            </a:r>
          </a:p>
          <a:p>
            <a:r>
              <a:rPr lang="en-GB" dirty="0" smtClean="0"/>
              <a:t>cowardly</a:t>
            </a:r>
          </a:p>
          <a:p>
            <a:r>
              <a:rPr lang="en-GB" dirty="0" smtClean="0"/>
              <a:t>spiteful</a:t>
            </a:r>
          </a:p>
          <a:p>
            <a:r>
              <a:rPr lang="en-GB" dirty="0" smtClean="0"/>
              <a:t>timid</a:t>
            </a:r>
          </a:p>
          <a:p>
            <a:r>
              <a:rPr lang="en-GB" dirty="0" smtClean="0"/>
              <a:t>excitable</a:t>
            </a:r>
          </a:p>
          <a:p>
            <a:r>
              <a:rPr lang="en-GB" dirty="0" smtClean="0"/>
              <a:t>indecisive</a:t>
            </a:r>
          </a:p>
          <a:p>
            <a:r>
              <a:rPr lang="en-GB" dirty="0" smtClean="0"/>
              <a:t>dishonest</a:t>
            </a:r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940152" y="2132856"/>
            <a:ext cx="280412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selfish</a:t>
            </a:r>
          </a:p>
          <a:p>
            <a:r>
              <a:rPr lang="en-GB" dirty="0" smtClean="0"/>
              <a:t>boastful</a:t>
            </a:r>
          </a:p>
          <a:p>
            <a:r>
              <a:rPr lang="en-GB" dirty="0" smtClean="0"/>
              <a:t>narrow-minded</a:t>
            </a:r>
          </a:p>
          <a:p>
            <a:r>
              <a:rPr lang="en-GB" dirty="0" smtClean="0"/>
              <a:t>dishonest</a:t>
            </a:r>
          </a:p>
          <a:p>
            <a:r>
              <a:rPr lang="en-GB" dirty="0" smtClean="0"/>
              <a:t>obstinate</a:t>
            </a:r>
          </a:p>
          <a:p>
            <a:r>
              <a:rPr lang="en-GB" dirty="0" smtClean="0"/>
              <a:t>vain</a:t>
            </a:r>
          </a:p>
          <a:p>
            <a:r>
              <a:rPr lang="en-GB" dirty="0" smtClean="0"/>
              <a:t>hot-blooded</a:t>
            </a:r>
          </a:p>
          <a:p>
            <a:r>
              <a:rPr lang="en-GB" dirty="0" smtClean="0"/>
              <a:t>malicious</a:t>
            </a:r>
          </a:p>
          <a:p>
            <a:r>
              <a:rPr lang="en-GB" dirty="0" smtClean="0"/>
              <a:t>impatient</a:t>
            </a:r>
          </a:p>
          <a:p>
            <a:r>
              <a:rPr lang="en-GB" dirty="0" smtClean="0"/>
              <a:t>gullible</a:t>
            </a:r>
          </a:p>
          <a:p>
            <a:r>
              <a:rPr lang="en-GB" dirty="0" smtClean="0"/>
              <a:t>ruthless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1000"/>
                            </p:stCondLst>
                            <p:childTnLst>
                              <p:par>
                                <p:cTn id="6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000"/>
                            </p:stCondLst>
                            <p:childTnLst>
                              <p:par>
                                <p:cTn id="7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3000"/>
                            </p:stCondLst>
                            <p:childTnLst>
                              <p:par>
                                <p:cTn id="7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4000"/>
                            </p:stCondLst>
                            <p:childTnLst>
                              <p:par>
                                <p:cTn id="8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0"/>
                            </p:stCondLst>
                            <p:childTnLst>
                              <p:par>
                                <p:cTn id="8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60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000"/>
                            </p:stCondLst>
                            <p:childTnLst>
                              <p:par>
                                <p:cTn id="9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0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0"/>
                            </p:stCondLst>
                            <p:childTnLst>
                              <p:par>
                                <p:cTn id="1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1000"/>
                            </p:stCondLst>
                            <p:childTnLst>
                              <p:par>
                                <p:cTn id="1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b="1" dirty="0" smtClean="0">
                <a:solidFill>
                  <a:srgbClr val="0070C0"/>
                </a:solidFill>
              </a:rPr>
              <a:t>Character and Personality</a:t>
            </a:r>
            <a:br>
              <a:rPr lang="en-GB" sz="4000" b="1" dirty="0" smtClean="0">
                <a:solidFill>
                  <a:srgbClr val="0070C0"/>
                </a:solidFill>
              </a:rPr>
            </a:br>
            <a:r>
              <a:rPr lang="en-GB" sz="4000" b="1" dirty="0" smtClean="0">
                <a:solidFill>
                  <a:srgbClr val="0070C0"/>
                </a:solidFill>
              </a:rPr>
              <a:t>Are these traits positive or negative?</a:t>
            </a:r>
            <a:endParaRPr lang="en-GB" sz="4000" b="1" dirty="0">
              <a:solidFill>
                <a:srgbClr val="0070C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easy-going</a:t>
            </a:r>
            <a:endParaRPr lang="cs-CZ" dirty="0" smtClean="0"/>
          </a:p>
          <a:p>
            <a:r>
              <a:rPr lang="en-GB" dirty="0" smtClean="0"/>
              <a:t>introvert</a:t>
            </a:r>
            <a:endParaRPr lang="cs-CZ" dirty="0" smtClean="0"/>
          </a:p>
          <a:p>
            <a:r>
              <a:rPr lang="en-GB" dirty="0" smtClean="0"/>
              <a:t>extrovert</a:t>
            </a:r>
            <a:endParaRPr lang="cs-CZ" dirty="0" smtClean="0"/>
          </a:p>
          <a:p>
            <a:r>
              <a:rPr lang="en-GB" dirty="0" smtClean="0"/>
              <a:t>dominant</a:t>
            </a:r>
            <a:endParaRPr lang="cs-CZ" dirty="0" smtClean="0"/>
          </a:p>
          <a:p>
            <a:r>
              <a:rPr lang="en-GB" dirty="0" smtClean="0"/>
              <a:t>energetic</a:t>
            </a:r>
            <a:endParaRPr lang="cs-CZ" dirty="0" smtClean="0"/>
          </a:p>
          <a:p>
            <a:r>
              <a:rPr lang="en-GB" dirty="0" smtClean="0"/>
              <a:t>ambitious</a:t>
            </a:r>
            <a:endParaRPr lang="cs-CZ" dirty="0" smtClean="0"/>
          </a:p>
          <a:p>
            <a:r>
              <a:rPr lang="en-GB" dirty="0" smtClean="0"/>
              <a:t>self-assured</a:t>
            </a:r>
            <a:endParaRPr lang="cs-CZ" dirty="0" smtClean="0"/>
          </a:p>
          <a:p>
            <a:r>
              <a:rPr lang="en-GB" dirty="0" smtClean="0"/>
              <a:t>ambitious</a:t>
            </a:r>
          </a:p>
          <a:p>
            <a:r>
              <a:rPr lang="en-GB" dirty="0" smtClean="0"/>
              <a:t>obstinate</a:t>
            </a:r>
          </a:p>
          <a:p>
            <a:r>
              <a:rPr lang="en-GB" dirty="0" smtClean="0"/>
              <a:t>passionate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cs-CZ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72200" y="1628800"/>
            <a:ext cx="2372072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self-confident</a:t>
            </a:r>
            <a:endParaRPr lang="cs-CZ" dirty="0" smtClean="0"/>
          </a:p>
          <a:p>
            <a:r>
              <a:rPr lang="en-GB" dirty="0" smtClean="0"/>
              <a:t>proud</a:t>
            </a:r>
          </a:p>
          <a:p>
            <a:r>
              <a:rPr lang="en-GB" dirty="0" smtClean="0"/>
              <a:t>carefree</a:t>
            </a:r>
          </a:p>
          <a:p>
            <a:r>
              <a:rPr lang="en-GB" dirty="0" smtClean="0"/>
              <a:t>demanding</a:t>
            </a:r>
          </a:p>
          <a:p>
            <a:r>
              <a:rPr lang="en-GB" dirty="0" smtClean="0"/>
              <a:t>competitive</a:t>
            </a:r>
          </a:p>
          <a:p>
            <a:r>
              <a:rPr lang="en-GB" dirty="0" smtClean="0"/>
              <a:t>critical</a:t>
            </a:r>
          </a:p>
          <a:p>
            <a:r>
              <a:rPr lang="en-GB" dirty="0" smtClean="0"/>
              <a:t>reserved</a:t>
            </a:r>
            <a:endParaRPr lang="cs-CZ" dirty="0" smtClean="0"/>
          </a:p>
          <a:p>
            <a:r>
              <a:rPr lang="en-GB" dirty="0" smtClean="0"/>
              <a:t>obedient</a:t>
            </a:r>
          </a:p>
          <a:p>
            <a:r>
              <a:rPr lang="en-GB" dirty="0" smtClean="0"/>
              <a:t>secretive</a:t>
            </a:r>
          </a:p>
          <a:p>
            <a:r>
              <a:rPr lang="en-GB" dirty="0" smtClean="0"/>
              <a:t>reserved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0"/>
                            </p:stCondLst>
                            <p:childTnLst>
                              <p:par>
                                <p:cTn id="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6000"/>
                            </p:stCondLst>
                            <p:childTnLst>
                              <p:par>
                                <p:cTn id="8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7000"/>
                            </p:stCondLst>
                            <p:childTnLst>
                              <p:par>
                                <p:cTn id="9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8000"/>
                            </p:stCondLst>
                            <p:childTnLst>
                              <p:par>
                                <p:cTn id="9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0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0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143000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33CC33"/>
                </a:solidFill>
              </a:rPr>
              <a:t>And what about these traits?</a:t>
            </a:r>
            <a:br>
              <a:rPr lang="en-GB" sz="3600" b="1" dirty="0" smtClean="0">
                <a:solidFill>
                  <a:srgbClr val="33CC33"/>
                </a:solidFill>
              </a:rPr>
            </a:br>
            <a:r>
              <a:rPr lang="en-GB" sz="3600" b="1" dirty="0" smtClean="0">
                <a:solidFill>
                  <a:srgbClr val="33CC33"/>
                </a:solidFill>
              </a:rPr>
              <a:t>Are they good or bad?</a:t>
            </a:r>
            <a:endParaRPr lang="en-GB" sz="3600" b="1" dirty="0">
              <a:solidFill>
                <a:srgbClr val="33CC33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95536" y="1988840"/>
            <a:ext cx="2602632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brave</a:t>
            </a:r>
          </a:p>
          <a:p>
            <a:r>
              <a:rPr lang="en-GB" dirty="0" smtClean="0"/>
              <a:t>gentle</a:t>
            </a:r>
          </a:p>
          <a:p>
            <a:r>
              <a:rPr lang="en-GB" dirty="0" smtClean="0"/>
              <a:t>reliable</a:t>
            </a:r>
          </a:p>
          <a:p>
            <a:r>
              <a:rPr lang="en-GB" dirty="0" smtClean="0"/>
              <a:t>tender</a:t>
            </a:r>
          </a:p>
          <a:p>
            <a:r>
              <a:rPr lang="en-GB" dirty="0" smtClean="0"/>
              <a:t>sensitive</a:t>
            </a:r>
          </a:p>
          <a:p>
            <a:r>
              <a:rPr lang="en-GB" dirty="0" smtClean="0"/>
              <a:t>imaginative</a:t>
            </a:r>
          </a:p>
          <a:p>
            <a:r>
              <a:rPr lang="en-GB" dirty="0" smtClean="0"/>
              <a:t>creative</a:t>
            </a:r>
          </a:p>
          <a:p>
            <a:r>
              <a:rPr lang="en-GB" dirty="0" smtClean="0"/>
              <a:t>tolerant</a:t>
            </a:r>
          </a:p>
          <a:p>
            <a:r>
              <a:rPr lang="en-GB" dirty="0" smtClean="0"/>
              <a:t>understanding</a:t>
            </a:r>
            <a:endParaRPr lang="cs-CZ" dirty="0" smtClean="0"/>
          </a:p>
          <a:p>
            <a:r>
              <a:rPr lang="en-GB" dirty="0" smtClean="0"/>
              <a:t>outgoing</a:t>
            </a:r>
          </a:p>
          <a:p>
            <a:r>
              <a:rPr lang="en-GB" dirty="0" smtClean="0"/>
              <a:t>determined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28184" y="1988840"/>
            <a:ext cx="2372072" cy="45259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affectionate</a:t>
            </a:r>
          </a:p>
          <a:p>
            <a:r>
              <a:rPr lang="en-GB" dirty="0" smtClean="0"/>
              <a:t>fair-minded</a:t>
            </a:r>
          </a:p>
          <a:p>
            <a:r>
              <a:rPr lang="en-GB" dirty="0" smtClean="0"/>
              <a:t>sincere</a:t>
            </a:r>
          </a:p>
          <a:p>
            <a:r>
              <a:rPr lang="en-GB" dirty="0" smtClean="0"/>
              <a:t>modest</a:t>
            </a:r>
          </a:p>
          <a:p>
            <a:r>
              <a:rPr lang="en-GB" dirty="0" smtClean="0"/>
              <a:t>dedicated</a:t>
            </a:r>
          </a:p>
          <a:p>
            <a:r>
              <a:rPr lang="en-GB" dirty="0" smtClean="0"/>
              <a:t>candid</a:t>
            </a:r>
          </a:p>
          <a:p>
            <a:r>
              <a:rPr lang="en-GB" dirty="0" smtClean="0"/>
              <a:t>considerate</a:t>
            </a:r>
          </a:p>
          <a:p>
            <a:r>
              <a:rPr lang="en-GB" dirty="0" smtClean="0"/>
              <a:t>generous</a:t>
            </a:r>
          </a:p>
          <a:p>
            <a:r>
              <a:rPr lang="en-GB" dirty="0" smtClean="0"/>
              <a:t>thoughtful</a:t>
            </a:r>
            <a:endParaRPr lang="cs-CZ" dirty="0" smtClean="0"/>
          </a:p>
          <a:p>
            <a:r>
              <a:rPr lang="en-GB" dirty="0" smtClean="0"/>
              <a:t>sensible</a:t>
            </a:r>
          </a:p>
          <a:p>
            <a:r>
              <a:rPr lang="en-GB" dirty="0" smtClean="0"/>
              <a:t>courageous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5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500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5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5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350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4500"/>
                            </p:stCondLst>
                            <p:childTnLst>
                              <p:par>
                                <p:cTn id="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500"/>
                            </p:stCondLst>
                            <p:childTnLst>
                              <p:par>
                                <p:cTn id="8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6500"/>
                            </p:stCondLst>
                            <p:childTnLst>
                              <p:par>
                                <p:cTn id="9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7500"/>
                            </p:stCondLst>
                            <p:childTnLst>
                              <p:par>
                                <p:cTn id="9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8500"/>
                            </p:stCondLst>
                            <p:childTnLst>
                              <p:par>
                                <p:cTn id="10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9500"/>
                            </p:stCondLst>
                            <p:childTnLst>
                              <p:par>
                                <p:cTn id="10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500"/>
                            </p:stCondLst>
                            <p:childTnLst>
                              <p:par>
                                <p:cTn id="1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1500"/>
                            </p:stCondLst>
                            <p:childTnLst>
                              <p:par>
                                <p:cTn id="1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2699792" y="764704"/>
            <a:ext cx="326358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GB" sz="6000" b="1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practice</a:t>
            </a:r>
            <a:endParaRPr lang="en-GB" sz="6000" b="1" cap="all" spc="0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95539" y="2348880"/>
            <a:ext cx="822385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Use the previous</a:t>
            </a:r>
            <a:r>
              <a:rPr lang="cs-CZ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GB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words</a:t>
            </a:r>
            <a:r>
              <a:rPr lang="cs-CZ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cs-CZ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 </a:t>
            </a:r>
            <a:r>
              <a:rPr lang="en-GB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describe yourself </a:t>
            </a:r>
            <a:endParaRPr lang="cs-CZ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en-GB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or</a:t>
            </a:r>
          </a:p>
          <a:p>
            <a:pPr algn="ctr"/>
            <a:r>
              <a:rPr lang="en-GB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somebody from your class. </a:t>
            </a:r>
            <a:endParaRPr lang="cs-CZ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467544" y="764704"/>
            <a:ext cx="821539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GB" sz="36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Which of the traits of character </a:t>
            </a:r>
          </a:p>
          <a:p>
            <a:pPr algn="ctr"/>
            <a:r>
              <a:rPr lang="en-GB" sz="36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do you most dislike in a friend or partner?</a:t>
            </a:r>
            <a:endParaRPr lang="cs-CZ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539552" y="2420888"/>
            <a:ext cx="790998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Which of the qualities is most important</a:t>
            </a:r>
          </a:p>
          <a:p>
            <a:pPr algn="ctr"/>
            <a:r>
              <a:rPr lang="en-GB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 you in a friend or partner?</a:t>
            </a:r>
            <a:endParaRPr lang="cs-CZ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467544" y="4077072"/>
            <a:ext cx="8214428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GB" sz="3600" b="1" cap="none" spc="0" dirty="0" smtClean="0">
                <a:ln/>
                <a:solidFill>
                  <a:srgbClr val="33CC33"/>
                </a:solidFill>
                <a:effectLst/>
              </a:rPr>
              <a:t>Which of the personal characteristic</a:t>
            </a:r>
          </a:p>
          <a:p>
            <a:pPr algn="ctr"/>
            <a:r>
              <a:rPr lang="en-GB" sz="3600" b="1" dirty="0" smtClean="0">
                <a:ln/>
                <a:solidFill>
                  <a:srgbClr val="33CC33"/>
                </a:solidFill>
              </a:rPr>
              <a:t>would you expect to find in these people?</a:t>
            </a:r>
          </a:p>
          <a:p>
            <a:pPr algn="ctr"/>
            <a:endParaRPr lang="en-GB" sz="3600" b="1" cap="none" spc="0" dirty="0">
              <a:ln/>
              <a:solidFill>
                <a:srgbClr val="33CC33"/>
              </a:solidFill>
              <a:effectLst/>
            </a:endParaRPr>
          </a:p>
          <a:p>
            <a:pPr algn="ctr"/>
            <a:r>
              <a:rPr lang="en-GB" sz="3600" b="1" dirty="0" smtClean="0">
                <a:ln/>
                <a:solidFill>
                  <a:srgbClr val="33CC33"/>
                </a:solidFill>
              </a:rPr>
              <a:t>a nurse, a masseur, a doctor</a:t>
            </a:r>
            <a:endParaRPr lang="cs-CZ" sz="3600" b="1" cap="none" spc="0" dirty="0">
              <a:ln/>
              <a:solidFill>
                <a:srgbClr val="33CC3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  <p:bldP spid="4" grpId="0"/>
      <p:bldP spid="4" grpId="1"/>
      <p:bldP spid="4" grpId="2"/>
      <p:bldP spid="7" grpId="0"/>
      <p:bldP spid="7" grpId="1"/>
      <p:bldP spid="7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611560" y="1484784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Zdroje a citace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Autorem materiálu a všech jeho částí, není-li uvedeno jinak, je Mgr. Ilona Kopšová.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Použitá literatura:</a:t>
            </a:r>
          </a:p>
          <a:p>
            <a:r>
              <a:rPr lang="cs-CZ" sz="1200" dirty="0" smtClean="0"/>
              <a:t>BELÁN, </a:t>
            </a:r>
            <a:r>
              <a:rPr lang="cs-CZ" sz="1200" dirty="0" err="1" smtClean="0"/>
              <a:t>Juraj</a:t>
            </a:r>
            <a:r>
              <a:rPr lang="cs-CZ" sz="1200" dirty="0" smtClean="0"/>
              <a:t>. </a:t>
            </a:r>
            <a:r>
              <a:rPr lang="cs-CZ" sz="1200" i="1" dirty="0" smtClean="0"/>
              <a:t>Odmaturuj z anglického jazyka</a:t>
            </a:r>
            <a:r>
              <a:rPr lang="cs-CZ" sz="1200" dirty="0" smtClean="0"/>
              <a:t>. Brno: DIDAKTIS </a:t>
            </a:r>
            <a:r>
              <a:rPr lang="cs-CZ" sz="1200" dirty="0" err="1" smtClean="0"/>
              <a:t>spol.s</a:t>
            </a:r>
            <a:r>
              <a:rPr lang="cs-CZ" sz="1200" dirty="0" smtClean="0"/>
              <a:t> r.o., 2004, ISBN 80-86285-85-5. </a:t>
            </a:r>
            <a:endParaRPr lang="en-GB" sz="12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BETÁKOVÁ, Lucie. </a:t>
            </a:r>
            <a:r>
              <a:rPr lang="cs-CZ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Angličtina učitele angličtiny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Plzeň: </a:t>
            </a:r>
            <a:r>
              <a:rPr lang="cs-CZ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Fraus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2006, ISBN 80-7238-550-X.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</a:t>
            </a: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FOLEY, Mark; HALL, Diane. </a:t>
            </a:r>
            <a:r>
              <a:rPr lang="en-GB" sz="12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MyGrammarLab</a:t>
            </a: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 ELT, 2012, ISBN 9781408299159.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HARMER, Jeremy.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Teacher Knowledge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ELT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2012, ISBN 978-1-4082-6804-9.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/>
              <a:t>SZLACHTA, Emma. </a:t>
            </a:r>
            <a:r>
              <a:rPr lang="cs-CZ" sz="1200" i="1" dirty="0" err="1" smtClean="0"/>
              <a:t>Choices</a:t>
            </a:r>
            <a:r>
              <a:rPr lang="cs-CZ" sz="1200" i="1" dirty="0" smtClean="0"/>
              <a:t> - </a:t>
            </a:r>
            <a:r>
              <a:rPr lang="cs-CZ" sz="1200" i="1" dirty="0" err="1" smtClean="0"/>
              <a:t>Intermediate</a:t>
            </a:r>
            <a:r>
              <a:rPr lang="cs-CZ" sz="1200" dirty="0" smtClean="0"/>
              <a:t>. Edinburgh: </a:t>
            </a:r>
            <a:r>
              <a:rPr lang="cs-CZ" sz="1200" dirty="0" err="1" smtClean="0"/>
              <a:t>Pearson</a:t>
            </a:r>
            <a:r>
              <a:rPr lang="cs-CZ" sz="1200" dirty="0" smtClean="0"/>
              <a:t> ELT, 2012, ISBN 978-1-4082-9617-2.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528</Words>
  <Application>Microsoft Office PowerPoint</Application>
  <PresentationFormat>Předvádění na obrazovce (4:3)</PresentationFormat>
  <Paragraphs>145</Paragraphs>
  <Slides>7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Snímek 1</vt:lpstr>
      <vt:lpstr>Character and Personality Are these traits positive or negative?</vt:lpstr>
      <vt:lpstr>Character and Personality Are these traits positive or negative?</vt:lpstr>
      <vt:lpstr>And what about these traits? Are they good or bad?</vt:lpstr>
      <vt:lpstr>Snímek 5</vt:lpstr>
      <vt:lpstr>Snímek 6</vt:lpstr>
      <vt:lpstr>Snímek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Ilona</dc:creator>
  <cp:lastModifiedBy>Chalupna</cp:lastModifiedBy>
  <cp:revision>34</cp:revision>
  <dcterms:created xsi:type="dcterms:W3CDTF">2014-02-08T16:47:08Z</dcterms:created>
  <dcterms:modified xsi:type="dcterms:W3CDTF">2014-04-14T18:23:59Z</dcterms:modified>
</cp:coreProperties>
</file>